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Lst>
  <p:notesMasterIdLst>
    <p:notesMasterId r:id="rId3"/>
  </p:notesMasterIdLst>
  <p:handoutMasterIdLst>
    <p:handoutMasterId r:id="rId4"/>
  </p:handoutMasterIdLst>
  <p:sldIdLst>
    <p:sldId id="279" r:id="rId2"/>
  </p:sldIdLst>
  <p:sldSz cx="32918400" cy="43891200"/>
  <p:notesSz cx="6858000" cy="9144000"/>
  <p:defaultTextStyle>
    <a:defPPr>
      <a:defRPr lang="en-US"/>
    </a:defPPr>
    <a:lvl1pPr marL="0" algn="l" defTabSz="3250554" rtl="0" eaLnBrk="1" latinLnBrk="0" hangingPunct="1">
      <a:defRPr sz="6400" kern="1200">
        <a:solidFill>
          <a:schemeClr val="tx1"/>
        </a:solidFill>
        <a:latin typeface="+mn-lt"/>
        <a:ea typeface="+mn-ea"/>
        <a:cs typeface="+mn-cs"/>
      </a:defRPr>
    </a:lvl1pPr>
    <a:lvl2pPr marL="1625279" algn="l" defTabSz="3250554" rtl="0" eaLnBrk="1" latinLnBrk="0" hangingPunct="1">
      <a:defRPr sz="6400" kern="1200">
        <a:solidFill>
          <a:schemeClr val="tx1"/>
        </a:solidFill>
        <a:latin typeface="+mn-lt"/>
        <a:ea typeface="+mn-ea"/>
        <a:cs typeface="+mn-cs"/>
      </a:defRPr>
    </a:lvl2pPr>
    <a:lvl3pPr marL="3250554" algn="l" defTabSz="3250554" rtl="0" eaLnBrk="1" latinLnBrk="0" hangingPunct="1">
      <a:defRPr sz="6400" kern="1200">
        <a:solidFill>
          <a:schemeClr val="tx1"/>
        </a:solidFill>
        <a:latin typeface="+mn-lt"/>
        <a:ea typeface="+mn-ea"/>
        <a:cs typeface="+mn-cs"/>
      </a:defRPr>
    </a:lvl3pPr>
    <a:lvl4pPr marL="4875826" algn="l" defTabSz="3250554" rtl="0" eaLnBrk="1" latinLnBrk="0" hangingPunct="1">
      <a:defRPr sz="6400" kern="1200">
        <a:solidFill>
          <a:schemeClr val="tx1"/>
        </a:solidFill>
        <a:latin typeface="+mn-lt"/>
        <a:ea typeface="+mn-ea"/>
        <a:cs typeface="+mn-cs"/>
      </a:defRPr>
    </a:lvl4pPr>
    <a:lvl5pPr marL="6501105" algn="l" defTabSz="3250554" rtl="0" eaLnBrk="1" latinLnBrk="0" hangingPunct="1">
      <a:defRPr sz="6400" kern="1200">
        <a:solidFill>
          <a:schemeClr val="tx1"/>
        </a:solidFill>
        <a:latin typeface="+mn-lt"/>
        <a:ea typeface="+mn-ea"/>
        <a:cs typeface="+mn-cs"/>
      </a:defRPr>
    </a:lvl5pPr>
    <a:lvl6pPr marL="8126380" algn="l" defTabSz="3250554" rtl="0" eaLnBrk="1" latinLnBrk="0" hangingPunct="1">
      <a:defRPr sz="6400" kern="1200">
        <a:solidFill>
          <a:schemeClr val="tx1"/>
        </a:solidFill>
        <a:latin typeface="+mn-lt"/>
        <a:ea typeface="+mn-ea"/>
        <a:cs typeface="+mn-cs"/>
      </a:defRPr>
    </a:lvl6pPr>
    <a:lvl7pPr marL="9751659" algn="l" defTabSz="3250554" rtl="0" eaLnBrk="1" latinLnBrk="0" hangingPunct="1">
      <a:defRPr sz="6400" kern="1200">
        <a:solidFill>
          <a:schemeClr val="tx1"/>
        </a:solidFill>
        <a:latin typeface="+mn-lt"/>
        <a:ea typeface="+mn-ea"/>
        <a:cs typeface="+mn-cs"/>
      </a:defRPr>
    </a:lvl7pPr>
    <a:lvl8pPr marL="11376934" algn="l" defTabSz="3250554" rtl="0" eaLnBrk="1" latinLnBrk="0" hangingPunct="1">
      <a:defRPr sz="6400" kern="1200">
        <a:solidFill>
          <a:schemeClr val="tx1"/>
        </a:solidFill>
        <a:latin typeface="+mn-lt"/>
        <a:ea typeface="+mn-ea"/>
        <a:cs typeface="+mn-cs"/>
      </a:defRPr>
    </a:lvl8pPr>
    <a:lvl9pPr marL="13002210" algn="l" defTabSz="3250554" rtl="0" eaLnBrk="1" latinLnBrk="0" hangingPunct="1">
      <a:defRPr sz="6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
          <p15:clr>
            <a:srgbClr val="A4A3A4"/>
          </p15:clr>
        </p15:guide>
        <p15:guide id="2" pos="2073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1F8F"/>
    <a:srgbClr val="A12B2F"/>
    <a:srgbClr val="007836"/>
    <a:srgbClr val="ECAA00"/>
    <a:srgbClr val="76777B"/>
    <a:srgbClr val="00609C"/>
    <a:srgbClr val="ECAC00"/>
    <a:srgbClr val="00A19C"/>
    <a:srgbClr val="0082CA"/>
    <a:srgbClr val="4D008C"/>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3081" autoAdjust="0"/>
    <p:restoredTop sz="93511" autoAdjust="0"/>
  </p:normalViewPr>
  <p:slideViewPr>
    <p:cSldViewPr snapToGrid="0" showGuides="1">
      <p:cViewPr>
        <p:scale>
          <a:sx n="25" d="100"/>
          <a:sy n="25" d="100"/>
        </p:scale>
        <p:origin x="1164" y="-990"/>
      </p:cViewPr>
      <p:guideLst>
        <p:guide orient="horz" pos="6"/>
        <p:guide pos="20735"/>
      </p:guideLst>
    </p:cSldViewPr>
  </p:slideViewPr>
  <p:notesTextViewPr>
    <p:cViewPr>
      <p:scale>
        <a:sx n="100" d="100"/>
        <a:sy n="100" d="100"/>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86795E-F386-0C49-942F-B1458A319E02}" type="datetimeFigureOut">
              <a:rPr lang="en-US" smtClean="0"/>
              <a:t>7/20/2017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215C89-C29F-C54A-AE1C-F467936647BB}" type="slidenum">
              <a:rPr lang="en-US" smtClean="0"/>
              <a:t>‹#›</a:t>
            </a:fld>
            <a:endParaRPr lang="en-US"/>
          </a:p>
        </p:txBody>
      </p:sp>
    </p:spTree>
    <p:extLst>
      <p:ext uri="{BB962C8B-B14F-4D97-AF65-F5344CB8AC3E}">
        <p14:creationId xmlns:p14="http://schemas.microsoft.com/office/powerpoint/2010/main" val="935280444"/>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eg>
</file>

<file path=ppt/media/image13.png>
</file>

<file path=ppt/media/image14.jpg>
</file>

<file path=ppt/media/image15.jpg>
</file>

<file path=ppt/media/image2.png>
</file>

<file path=ppt/media/image3.jpe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80A489-9093-C54A-B1C3-374F661A0010}" type="datetimeFigureOut">
              <a:rPr lang="en-US" smtClean="0"/>
              <a:t>7/20/2017</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1625279" rtl="0" eaLnBrk="1" latinLnBrk="0" hangingPunct="1">
      <a:defRPr sz="4300" kern="1200">
        <a:solidFill>
          <a:schemeClr val="tx1"/>
        </a:solidFill>
        <a:latin typeface="+mn-lt"/>
        <a:ea typeface="+mn-ea"/>
        <a:cs typeface="+mn-cs"/>
      </a:defRPr>
    </a:lvl1pPr>
    <a:lvl2pPr marL="1625279" algn="l" defTabSz="1625279" rtl="0" eaLnBrk="1" latinLnBrk="0" hangingPunct="1">
      <a:defRPr sz="4300" kern="1200">
        <a:solidFill>
          <a:schemeClr val="tx1"/>
        </a:solidFill>
        <a:latin typeface="+mn-lt"/>
        <a:ea typeface="+mn-ea"/>
        <a:cs typeface="+mn-cs"/>
      </a:defRPr>
    </a:lvl2pPr>
    <a:lvl3pPr marL="3250554" algn="l" defTabSz="1625279" rtl="0" eaLnBrk="1" latinLnBrk="0" hangingPunct="1">
      <a:defRPr sz="4300" kern="1200">
        <a:solidFill>
          <a:schemeClr val="tx1"/>
        </a:solidFill>
        <a:latin typeface="+mn-lt"/>
        <a:ea typeface="+mn-ea"/>
        <a:cs typeface="+mn-cs"/>
      </a:defRPr>
    </a:lvl3pPr>
    <a:lvl4pPr marL="4875826" algn="l" defTabSz="1625279" rtl="0" eaLnBrk="1" latinLnBrk="0" hangingPunct="1">
      <a:defRPr sz="4300" kern="1200">
        <a:solidFill>
          <a:schemeClr val="tx1"/>
        </a:solidFill>
        <a:latin typeface="+mn-lt"/>
        <a:ea typeface="+mn-ea"/>
        <a:cs typeface="+mn-cs"/>
      </a:defRPr>
    </a:lvl4pPr>
    <a:lvl5pPr marL="6501105" algn="l" defTabSz="1625279" rtl="0" eaLnBrk="1" latinLnBrk="0" hangingPunct="1">
      <a:defRPr sz="4300" kern="1200">
        <a:solidFill>
          <a:schemeClr val="tx1"/>
        </a:solidFill>
        <a:latin typeface="+mn-lt"/>
        <a:ea typeface="+mn-ea"/>
        <a:cs typeface="+mn-cs"/>
      </a:defRPr>
    </a:lvl5pPr>
    <a:lvl6pPr marL="8126380" algn="l" defTabSz="1625279" rtl="0" eaLnBrk="1" latinLnBrk="0" hangingPunct="1">
      <a:defRPr sz="4300" kern="1200">
        <a:solidFill>
          <a:schemeClr val="tx1"/>
        </a:solidFill>
        <a:latin typeface="+mn-lt"/>
        <a:ea typeface="+mn-ea"/>
        <a:cs typeface="+mn-cs"/>
      </a:defRPr>
    </a:lvl6pPr>
    <a:lvl7pPr marL="9751659" algn="l" defTabSz="1625279" rtl="0" eaLnBrk="1" latinLnBrk="0" hangingPunct="1">
      <a:defRPr sz="4300" kern="1200">
        <a:solidFill>
          <a:schemeClr val="tx1"/>
        </a:solidFill>
        <a:latin typeface="+mn-lt"/>
        <a:ea typeface="+mn-ea"/>
        <a:cs typeface="+mn-cs"/>
      </a:defRPr>
    </a:lvl7pPr>
    <a:lvl8pPr marL="11376934" algn="l" defTabSz="1625279" rtl="0" eaLnBrk="1" latinLnBrk="0" hangingPunct="1">
      <a:defRPr sz="4300" kern="1200">
        <a:solidFill>
          <a:schemeClr val="tx1"/>
        </a:solidFill>
        <a:latin typeface="+mn-lt"/>
        <a:ea typeface="+mn-ea"/>
        <a:cs typeface="+mn-cs"/>
      </a:defRPr>
    </a:lvl8pPr>
    <a:lvl9pPr marL="13002210" algn="l" defTabSz="1625279" rtl="0" eaLnBrk="1" latinLnBrk="0" hangingPunct="1">
      <a:defRPr sz="4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imple DOE">
    <p:spTree>
      <p:nvGrpSpPr>
        <p:cNvPr id="1" name=""/>
        <p:cNvGrpSpPr/>
        <p:nvPr/>
      </p:nvGrpSpPr>
      <p:grpSpPr>
        <a:xfrm>
          <a:off x="0" y="0"/>
          <a:ext cx="0" cy="0"/>
          <a:chOff x="0" y="0"/>
          <a:chExt cx="0" cy="0"/>
        </a:xfrm>
      </p:grpSpPr>
      <p:sp>
        <p:nvSpPr>
          <p:cNvPr id="29" name="Content Placeholder 52"/>
          <p:cNvSpPr>
            <a:spLocks noGrp="1"/>
          </p:cNvSpPr>
          <p:nvPr>
            <p:ph sz="quarter" idx="58"/>
          </p:nvPr>
        </p:nvSpPr>
        <p:spPr>
          <a:xfrm>
            <a:off x="660400" y="7154738"/>
            <a:ext cx="31546800" cy="73914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2"/>
          <p:cNvSpPr>
            <a:spLocks noGrp="1"/>
          </p:cNvSpPr>
          <p:nvPr>
            <p:ph sz="quarter" idx="57"/>
          </p:nvPr>
        </p:nvSpPr>
        <p:spPr>
          <a:xfrm>
            <a:off x="660400" y="15176322"/>
            <a:ext cx="31546800" cy="154178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Rectangle 27"/>
          <p:cNvSpPr/>
          <p:nvPr userDrawn="1"/>
        </p:nvSpPr>
        <p:spPr>
          <a:xfrm>
            <a:off x="0" y="6096000"/>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2" name="Title 1"/>
          <p:cNvSpPr>
            <a:spLocks noGrp="1"/>
          </p:cNvSpPr>
          <p:nvPr>
            <p:ph type="title" hasCustomPrompt="1"/>
          </p:nvPr>
        </p:nvSpPr>
        <p:spPr>
          <a:xfrm>
            <a:off x="914400" y="1482725"/>
            <a:ext cx="31089600" cy="2631971"/>
          </a:xfrm>
        </p:spPr>
        <p:txBody>
          <a:bodyPr anchor="b"/>
          <a:lstStyle>
            <a:lvl1pPr>
              <a:defRPr lang="en-US" sz="10000" b="1" kern="1200" cap="all" baseline="0" dirty="0">
                <a:solidFill>
                  <a:schemeClr val="tx1">
                    <a:lumMod val="50000"/>
                  </a:schemeClr>
                </a:solidFill>
                <a:latin typeface="+mj-lt"/>
                <a:ea typeface="ＭＳ Ｐゴシック" charset="0"/>
                <a:cs typeface="ＭＳ Ｐゴシック" charset="0"/>
              </a:defRPr>
            </a:lvl1pPr>
          </a:lstStyle>
          <a:p>
            <a:r>
              <a:rPr lang="en-US" dirty="0"/>
              <a:t>BASIC CONTENT SLIDE</a:t>
            </a:r>
            <a:br>
              <a:rPr lang="en-US" dirty="0"/>
            </a:br>
            <a:r>
              <a:rPr lang="en-US" dirty="0"/>
              <a:t>one or two lines for headline</a:t>
            </a:r>
          </a:p>
        </p:txBody>
      </p:sp>
      <p:sp>
        <p:nvSpPr>
          <p:cNvPr id="11" name="Text Placeholder 10"/>
          <p:cNvSpPr>
            <a:spLocks noGrp="1"/>
          </p:cNvSpPr>
          <p:nvPr>
            <p:ph type="body" sz="quarter" idx="26" hasCustomPrompt="1"/>
          </p:nvPr>
        </p:nvSpPr>
        <p:spPr>
          <a:xfrm>
            <a:off x="914400" y="4523874"/>
            <a:ext cx="31100713" cy="1389991"/>
          </a:xfrm>
        </p:spPr>
        <p:txBody>
          <a:bodyPr bIns="0" anchor="t">
            <a:normAutofit/>
          </a:bodyPr>
          <a:lstStyle>
            <a:lvl1pPr marL="0" marR="0" indent="0" algn="l" defTabSz="1625279" rtl="0" eaLnBrk="1" fontAlgn="auto" latinLnBrk="0" hangingPunct="1">
              <a:lnSpc>
                <a:spcPct val="100000"/>
              </a:lnSpc>
              <a:spcBef>
                <a:spcPts val="0"/>
              </a:spcBef>
              <a:spcAft>
                <a:spcPts val="0"/>
              </a:spcAft>
              <a:buClrTx/>
              <a:buSzTx/>
              <a:buFont typeface="Wingdings" pitchFamily="2" charset="2"/>
              <a:buNone/>
              <a:tabLst/>
              <a:defRPr sz="4400">
                <a:solidFill>
                  <a:schemeClr val="tx1">
                    <a:lumMod val="50000"/>
                  </a:schemeClr>
                </a:solidFill>
              </a:defRPr>
            </a:lvl1pPr>
            <a:lvl2pPr marL="1010153" indent="0">
              <a:buNone/>
              <a:defRPr/>
            </a:lvl2pPr>
            <a:lvl3pPr marL="2189603" indent="0">
              <a:buNone/>
              <a:defRPr/>
            </a:lvl3pPr>
            <a:lvl4pPr marL="3256194" indent="0">
              <a:buNone/>
              <a:defRPr/>
            </a:lvl4pPr>
            <a:lvl5pPr marL="4266347" indent="0">
              <a:buNone/>
              <a:defRPr/>
            </a:lvl5pPr>
          </a:lstStyle>
          <a:p>
            <a:pPr lvl="0"/>
            <a:r>
              <a:rPr lang="en-US" dirty="0"/>
              <a:t>Click to edit Researcher Names</a:t>
            </a:r>
          </a:p>
        </p:txBody>
      </p:sp>
      <p:sp>
        <p:nvSpPr>
          <p:cNvPr id="26" name="Rectangle 25"/>
          <p:cNvSpPr/>
          <p:nvPr userDrawn="1"/>
        </p:nvSpPr>
        <p:spPr>
          <a:xfrm>
            <a:off x="0" y="41030833"/>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grpSp>
        <p:nvGrpSpPr>
          <p:cNvPr id="3" name="Group 2"/>
          <p:cNvGrpSpPr/>
          <p:nvPr userDrawn="1"/>
        </p:nvGrpSpPr>
        <p:grpSpPr>
          <a:xfrm>
            <a:off x="685664" y="41240878"/>
            <a:ext cx="32149558" cy="2381216"/>
            <a:chOff x="685664" y="41240878"/>
            <a:chExt cx="32149558" cy="2381216"/>
          </a:xfrm>
        </p:grpSpPr>
        <p:pic>
          <p:nvPicPr>
            <p:cNvPr id="24"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5664" y="41948701"/>
              <a:ext cx="4084178" cy="1020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4" name="TextBox 43"/>
            <p:cNvSpPr txBox="1"/>
            <p:nvPr userDrawn="1"/>
          </p:nvSpPr>
          <p:spPr>
            <a:xfrm>
              <a:off x="4824126" y="41932956"/>
              <a:ext cx="9799340" cy="933555"/>
            </a:xfrm>
            <a:prstGeom prst="rect">
              <a:avLst/>
            </a:prstGeom>
            <a:noFill/>
          </p:spPr>
          <p:txBody>
            <a:bodyPr wrap="square" lIns="162526" tIns="162526" rIns="325053" bIns="0" rtlCol="0" anchor="b">
              <a:spAutoFit/>
            </a:bodyPr>
            <a:lstStyle/>
            <a:p>
              <a:pPr marL="0" marR="0" indent="0" algn="l" defTabSz="3250554" rtl="0" eaLnBrk="1" fontAlgn="base" latinLnBrk="0" hangingPunct="1">
                <a:lnSpc>
                  <a:spcPct val="100000"/>
                </a:lnSpc>
                <a:spcBef>
                  <a:spcPct val="0"/>
                </a:spcBef>
                <a:spcAft>
                  <a:spcPct val="0"/>
                </a:spcAft>
                <a:buClrTx/>
                <a:buSzTx/>
                <a:buFontTx/>
                <a:buNone/>
                <a:tabLst/>
                <a:defRPr/>
              </a:pPr>
              <a:r>
                <a:rPr lang="en-US" sz="2500" dirty="0"/>
                <a:t>Argonne National Laboratory is a U.S. Department of Energy laboratory managed by </a:t>
              </a:r>
              <a:r>
                <a:rPr lang="en-US" sz="2500" dirty="0" err="1"/>
                <a:t>UChicago</a:t>
              </a:r>
              <a:r>
                <a:rPr lang="en-US" sz="2500" dirty="0"/>
                <a:t> Argonne, LLC.</a:t>
              </a:r>
            </a:p>
          </p:txBody>
        </p:sp>
        <p:pic>
          <p:nvPicPr>
            <p:cNvPr id="45"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26749890" y="41240878"/>
              <a:ext cx="6085332" cy="2381216"/>
            </a:xfrm>
            <a:prstGeom prst="rect">
              <a:avLst/>
            </a:prstGeom>
            <a:noFill/>
            <a:extLst>
              <a:ext uri="{909E8E84-426E-40DD-AFC4-6F175D3DCCD1}">
                <a14:hiddenFill xmlns:a14="http://schemas.microsoft.com/office/drawing/2010/main">
                  <a:solidFill>
                    <a:srgbClr val="FFFFFF"/>
                  </a:solidFill>
                </a14:hiddenFill>
              </a:ext>
            </a:extLst>
          </p:spPr>
        </p:pic>
      </p:grpSp>
      <p:sp>
        <p:nvSpPr>
          <p:cNvPr id="49" name="Content Placeholder 52"/>
          <p:cNvSpPr>
            <a:spLocks noGrp="1"/>
          </p:cNvSpPr>
          <p:nvPr>
            <p:ph sz="quarter" idx="44"/>
          </p:nvPr>
        </p:nvSpPr>
        <p:spPr>
          <a:xfrm>
            <a:off x="660400" y="31245310"/>
            <a:ext cx="128016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1" name="Text Placeholder 17"/>
          <p:cNvSpPr>
            <a:spLocks noGrp="1"/>
          </p:cNvSpPr>
          <p:nvPr>
            <p:ph type="body" sz="quarter" idx="39" hasCustomPrompt="1"/>
          </p:nvPr>
        </p:nvSpPr>
        <p:spPr>
          <a:xfrm>
            <a:off x="685800" y="39322510"/>
            <a:ext cx="31521400" cy="1320800"/>
          </a:xfrm>
        </p:spPr>
        <p:txBody>
          <a:bodyPr anchor="b"/>
          <a:lstStyle>
            <a:lvl1pPr marL="0" indent="0">
              <a:spcBef>
                <a:spcPts val="0"/>
              </a:spcBef>
              <a:buNone/>
              <a:defRPr sz="3600" b="1" i="1"/>
            </a:lvl1pPr>
            <a:lvl2pPr marL="1010153" indent="0">
              <a:buNone/>
              <a:defRPr sz="3600" b="1"/>
            </a:lvl2pPr>
            <a:lvl3pPr marL="2189603" indent="0">
              <a:buNone/>
              <a:defRPr sz="3600" b="1"/>
            </a:lvl3pPr>
            <a:lvl4pPr marL="3256194" indent="0">
              <a:buNone/>
              <a:defRPr sz="3600" b="1"/>
            </a:lvl4pPr>
            <a:lvl5pPr marL="4266347" indent="0">
              <a:buNone/>
              <a:defRPr sz="3600" b="1"/>
            </a:lvl5pPr>
          </a:lstStyle>
          <a:p>
            <a:pPr lvl="0"/>
            <a:r>
              <a:rPr lang="en-US" dirty="0"/>
              <a:t>Recent and relevant publications go here</a:t>
            </a:r>
          </a:p>
        </p:txBody>
      </p:sp>
      <p:sp>
        <p:nvSpPr>
          <p:cNvPr id="52" name="Text Placeholder 46"/>
          <p:cNvSpPr>
            <a:spLocks noGrp="1"/>
          </p:cNvSpPr>
          <p:nvPr>
            <p:ph type="body" sz="quarter" idx="40" hasCustomPrompt="1"/>
          </p:nvPr>
        </p:nvSpPr>
        <p:spPr>
          <a:xfrm>
            <a:off x="664327" y="31245310"/>
            <a:ext cx="12778623"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3" name="Text Placeholder 46"/>
          <p:cNvSpPr>
            <a:spLocks noGrp="1"/>
          </p:cNvSpPr>
          <p:nvPr>
            <p:ph type="body" sz="quarter" idx="41" hasCustomPrompt="1"/>
          </p:nvPr>
        </p:nvSpPr>
        <p:spPr>
          <a:xfrm>
            <a:off x="14087648" y="31245310"/>
            <a:ext cx="18151770"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4" name="Text Placeholder 46"/>
          <p:cNvSpPr>
            <a:spLocks noGrp="1"/>
          </p:cNvSpPr>
          <p:nvPr>
            <p:ph type="body" sz="quarter" idx="42" hasCustomPrompt="1"/>
          </p:nvPr>
        </p:nvSpPr>
        <p:spPr>
          <a:xfrm>
            <a:off x="660400" y="15176322"/>
            <a:ext cx="31568273" cy="992238"/>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5" name="Text Placeholder 46"/>
          <p:cNvSpPr>
            <a:spLocks noGrp="1"/>
          </p:cNvSpPr>
          <p:nvPr>
            <p:ph type="body" sz="quarter" idx="43" hasCustomPrompt="1"/>
          </p:nvPr>
        </p:nvSpPr>
        <p:spPr>
          <a:xfrm>
            <a:off x="660400" y="7154738"/>
            <a:ext cx="31568273" cy="888117"/>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6" name="Picture Placeholder 5"/>
          <p:cNvSpPr>
            <a:spLocks noGrp="1"/>
          </p:cNvSpPr>
          <p:nvPr>
            <p:ph type="pic" sz="quarter" idx="50" hasCustomPrompt="1"/>
          </p:nvPr>
        </p:nvSpPr>
        <p:spPr>
          <a:xfrm>
            <a:off x="1166139"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7" name="Picture Placeholder 5"/>
          <p:cNvSpPr>
            <a:spLocks noGrp="1"/>
          </p:cNvSpPr>
          <p:nvPr>
            <p:ph type="pic" sz="quarter" idx="51" hasCustomPrompt="1"/>
          </p:nvPr>
        </p:nvSpPr>
        <p:spPr>
          <a:xfrm>
            <a:off x="8955222"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8" name="Picture Placeholder 5"/>
          <p:cNvSpPr>
            <a:spLocks noGrp="1"/>
          </p:cNvSpPr>
          <p:nvPr>
            <p:ph type="pic" sz="quarter" idx="52" hasCustomPrompt="1"/>
          </p:nvPr>
        </p:nvSpPr>
        <p:spPr>
          <a:xfrm>
            <a:off x="16763461" y="8039100"/>
            <a:ext cx="15133684" cy="6267153"/>
          </a:xfrm>
          <a:solidFill>
            <a:schemeClr val="bg1">
              <a:lumMod val="85000"/>
            </a:schemeClr>
          </a:solidFill>
        </p:spPr>
        <p:txBody>
          <a:bodyPr anchor="ctr"/>
          <a:lstStyle>
            <a:lvl1pPr marL="0" indent="0" algn="ctr">
              <a:buNone/>
              <a:defRPr/>
            </a:lvl1pPr>
          </a:lstStyle>
          <a:p>
            <a:r>
              <a:rPr lang="en-US" dirty="0"/>
              <a:t>Click to add image</a:t>
            </a:r>
          </a:p>
        </p:txBody>
      </p:sp>
      <p:sp>
        <p:nvSpPr>
          <p:cNvPr id="59" name="Picture Placeholder 5"/>
          <p:cNvSpPr>
            <a:spLocks noGrp="1"/>
          </p:cNvSpPr>
          <p:nvPr>
            <p:ph type="pic" sz="quarter" idx="53" hasCustomPrompt="1"/>
          </p:nvPr>
        </p:nvSpPr>
        <p:spPr>
          <a:xfrm>
            <a:off x="17017452"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0" name="Picture Placeholder 5"/>
          <p:cNvSpPr>
            <a:spLocks noGrp="1"/>
          </p:cNvSpPr>
          <p:nvPr>
            <p:ph type="pic" sz="quarter" idx="54" hasCustomPrompt="1"/>
          </p:nvPr>
        </p:nvSpPr>
        <p:spPr>
          <a:xfrm>
            <a:off x="24806535"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1" name="Picture Placeholder 5"/>
          <p:cNvSpPr>
            <a:spLocks noGrp="1"/>
          </p:cNvSpPr>
          <p:nvPr>
            <p:ph type="pic" sz="quarter" idx="55" hasCustomPrompt="1"/>
          </p:nvPr>
        </p:nvSpPr>
        <p:spPr>
          <a:xfrm>
            <a:off x="17017451" y="16145819"/>
            <a:ext cx="14900855" cy="8528384"/>
          </a:xfrm>
          <a:solidFill>
            <a:schemeClr val="bg1">
              <a:lumMod val="85000"/>
            </a:schemeClr>
          </a:solidFill>
        </p:spPr>
        <p:txBody>
          <a:bodyPr anchor="ctr"/>
          <a:lstStyle>
            <a:lvl1pPr marL="0" indent="0" algn="ctr">
              <a:buNone/>
              <a:defRPr/>
            </a:lvl1pPr>
          </a:lstStyle>
          <a:p>
            <a:r>
              <a:rPr lang="en-US" dirty="0"/>
              <a:t>Click to add image</a:t>
            </a:r>
          </a:p>
        </p:txBody>
      </p:sp>
      <p:sp>
        <p:nvSpPr>
          <p:cNvPr id="27" name="Content Placeholder 52"/>
          <p:cNvSpPr>
            <a:spLocks noGrp="1"/>
          </p:cNvSpPr>
          <p:nvPr>
            <p:ph sz="quarter" idx="56"/>
          </p:nvPr>
        </p:nvSpPr>
        <p:spPr>
          <a:xfrm>
            <a:off x="14071600" y="31245311"/>
            <a:ext cx="181610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652743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7" y="1757687"/>
            <a:ext cx="30142443" cy="5305267"/>
          </a:xfrm>
          <a:prstGeom prst="rect">
            <a:avLst/>
          </a:prstGeom>
        </p:spPr>
        <p:txBody>
          <a:bodyPr vert="horz" lIns="0" tIns="0" rIns="0" bIns="0" rtlCol="0" anchor="b">
            <a:noAutofit/>
          </a:bodyPr>
          <a:lstStyle/>
          <a:p>
            <a:r>
              <a:rPr lang="en-US" dirty="0"/>
              <a:t>Headline in all caps </a:t>
            </a:r>
            <a:r>
              <a:rPr lang="en-US" dirty="0" err="1"/>
              <a:t>28pt</a:t>
            </a:r>
            <a:r>
              <a:rPr lang="en-US" dirty="0"/>
              <a:t> </a:t>
            </a:r>
            <a:br>
              <a:rPr lang="en-US" dirty="0"/>
            </a:br>
            <a:r>
              <a:rPr lang="en-US" dirty="0"/>
              <a:t>preferred as one or two lines</a:t>
            </a:r>
          </a:p>
        </p:txBody>
      </p:sp>
      <p:sp>
        <p:nvSpPr>
          <p:cNvPr id="3" name="Text Placeholder 2"/>
          <p:cNvSpPr>
            <a:spLocks noGrp="1"/>
          </p:cNvSpPr>
          <p:nvPr>
            <p:ph type="body" idx="1"/>
          </p:nvPr>
        </p:nvSpPr>
        <p:spPr>
          <a:xfrm>
            <a:off x="1645927" y="10879970"/>
            <a:ext cx="30142443" cy="28305761"/>
          </a:xfrm>
          <a:prstGeom prst="rect">
            <a:avLst/>
          </a:prstGeom>
        </p:spPr>
        <p:txBody>
          <a:bodyPr vert="horz" lIns="0" tIns="0" rIns="0" bIns="162526" rtlCol="0">
            <a:noAutofit/>
          </a:bodyPr>
          <a:lstStyle/>
          <a:p>
            <a:pPr lvl="0"/>
            <a:r>
              <a:rPr lang="en-US" dirty="0"/>
              <a:t>Click to add 1st-level bullet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85" r:id="rId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1625279" rtl="0" eaLnBrk="1" latinLnBrk="0" hangingPunct="1">
        <a:lnSpc>
          <a:spcPct val="95000"/>
        </a:lnSpc>
        <a:spcBef>
          <a:spcPct val="0"/>
        </a:spcBef>
        <a:buNone/>
        <a:defRPr sz="10000" b="1" i="0" kern="1200" cap="all" baseline="0">
          <a:solidFill>
            <a:schemeClr val="tx1">
              <a:lumMod val="50000"/>
            </a:schemeClr>
          </a:solidFill>
          <a:latin typeface="+mj-lt"/>
          <a:ea typeface="+mj-ea"/>
          <a:cs typeface="+mj-cs"/>
        </a:defRPr>
      </a:lvl1pPr>
    </p:titleStyle>
    <p:bodyStyle>
      <a:lvl1pPr marL="615126" indent="-615126" algn="l" defTabSz="1625279" rtl="0" eaLnBrk="1" latinLnBrk="0" hangingPunct="1">
        <a:spcBef>
          <a:spcPts val="2130"/>
        </a:spcBef>
        <a:spcAft>
          <a:spcPts val="0"/>
        </a:spcAft>
        <a:buFont typeface="Wingdings" pitchFamily="2" charset="2"/>
        <a:buChar char="§"/>
        <a:defRPr sz="4600" kern="1200" baseline="0">
          <a:solidFill>
            <a:schemeClr val="tx1">
              <a:lumMod val="50000"/>
            </a:schemeClr>
          </a:solidFill>
          <a:latin typeface="+mn-lt"/>
          <a:ea typeface="+mn-ea"/>
          <a:cs typeface="+mn-cs"/>
        </a:defRPr>
      </a:lvl1pPr>
      <a:lvl2pPr marL="1851008" indent="-840855"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2pPr>
      <a:lvl3pPr marL="2855517" indent="-665914"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3pPr>
      <a:lvl4pPr marL="3865673"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4pPr>
      <a:lvl5pPr marL="4875826"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p:bodyStyle>
    <p:otherStyle>
      <a:defPPr>
        <a:defRPr lang="en-US"/>
      </a:defPPr>
      <a:lvl1pPr marL="0" algn="l" defTabSz="1625279" rtl="0" eaLnBrk="1" latinLnBrk="0" hangingPunct="1">
        <a:defRPr sz="6400" kern="1200">
          <a:solidFill>
            <a:schemeClr val="tx1"/>
          </a:solidFill>
          <a:latin typeface="+mn-lt"/>
          <a:ea typeface="+mn-ea"/>
          <a:cs typeface="+mn-cs"/>
        </a:defRPr>
      </a:lvl1pPr>
      <a:lvl2pPr marL="1625279" algn="l" defTabSz="1625279" rtl="0" eaLnBrk="1" latinLnBrk="0" hangingPunct="1">
        <a:defRPr sz="6400" kern="1200">
          <a:solidFill>
            <a:schemeClr val="tx1"/>
          </a:solidFill>
          <a:latin typeface="+mn-lt"/>
          <a:ea typeface="+mn-ea"/>
          <a:cs typeface="+mn-cs"/>
        </a:defRPr>
      </a:lvl2pPr>
      <a:lvl3pPr marL="3250554" algn="l" defTabSz="1625279" rtl="0" eaLnBrk="1" latinLnBrk="0" hangingPunct="1">
        <a:defRPr sz="6400" kern="1200">
          <a:solidFill>
            <a:schemeClr val="tx1"/>
          </a:solidFill>
          <a:latin typeface="+mn-lt"/>
          <a:ea typeface="+mn-ea"/>
          <a:cs typeface="+mn-cs"/>
        </a:defRPr>
      </a:lvl3pPr>
      <a:lvl4pPr marL="4875826" algn="l" defTabSz="1625279" rtl="0" eaLnBrk="1" latinLnBrk="0" hangingPunct="1">
        <a:defRPr sz="6400" kern="1200">
          <a:solidFill>
            <a:schemeClr val="tx1"/>
          </a:solidFill>
          <a:latin typeface="+mn-lt"/>
          <a:ea typeface="+mn-ea"/>
          <a:cs typeface="+mn-cs"/>
        </a:defRPr>
      </a:lvl4pPr>
      <a:lvl5pPr marL="6501105" algn="l" defTabSz="1625279" rtl="0" eaLnBrk="1" latinLnBrk="0" hangingPunct="1">
        <a:defRPr sz="6400" kern="1200">
          <a:solidFill>
            <a:schemeClr val="tx1"/>
          </a:solidFill>
          <a:latin typeface="+mn-lt"/>
          <a:ea typeface="+mn-ea"/>
          <a:cs typeface="+mn-cs"/>
        </a:defRPr>
      </a:lvl5pPr>
      <a:lvl6pPr marL="8126380" algn="l" defTabSz="1625279" rtl="0" eaLnBrk="1" latinLnBrk="0" hangingPunct="1">
        <a:defRPr sz="6400" kern="1200">
          <a:solidFill>
            <a:schemeClr val="tx1"/>
          </a:solidFill>
          <a:latin typeface="+mn-lt"/>
          <a:ea typeface="+mn-ea"/>
          <a:cs typeface="+mn-cs"/>
        </a:defRPr>
      </a:lvl6pPr>
      <a:lvl7pPr marL="9751659" algn="l" defTabSz="1625279" rtl="0" eaLnBrk="1" latinLnBrk="0" hangingPunct="1">
        <a:defRPr sz="6400" kern="1200">
          <a:solidFill>
            <a:schemeClr val="tx1"/>
          </a:solidFill>
          <a:latin typeface="+mn-lt"/>
          <a:ea typeface="+mn-ea"/>
          <a:cs typeface="+mn-cs"/>
        </a:defRPr>
      </a:lvl7pPr>
      <a:lvl8pPr marL="11376934" algn="l" defTabSz="1625279" rtl="0" eaLnBrk="1" latinLnBrk="0" hangingPunct="1">
        <a:defRPr sz="6400" kern="1200">
          <a:solidFill>
            <a:schemeClr val="tx1"/>
          </a:solidFill>
          <a:latin typeface="+mn-lt"/>
          <a:ea typeface="+mn-ea"/>
          <a:cs typeface="+mn-cs"/>
        </a:defRPr>
      </a:lvl8pPr>
      <a:lvl9pPr marL="13002210" algn="l" defTabSz="1625279"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jpg"/><Relationship Id="rId3" Type="http://schemas.openxmlformats.org/officeDocument/2006/relationships/image" Target="../media/image4.png"/><Relationship Id="rId7" Type="http://schemas.openxmlformats.org/officeDocument/2006/relationships/image" Target="../media/image8.jpeg"/><Relationship Id="rId12" Type="http://schemas.openxmlformats.org/officeDocument/2006/relationships/image" Target="../media/image13.png"/><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7.jpeg"/><Relationship Id="rId11" Type="http://schemas.openxmlformats.org/officeDocument/2006/relationships/image" Target="../media/image12.jpe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jpeg"/><Relationship Id="rId9" Type="http://schemas.openxmlformats.org/officeDocument/2006/relationships/image" Target="../media/image10.png"/><Relationship Id="rId14"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Image result for cloud"/>
          <p:cNvPicPr>
            <a:picLocks noChangeAspect="1" noChangeArrowheads="1"/>
          </p:cNvPicPr>
          <p:nvPr/>
        </p:nvPicPr>
        <p:blipFill rotWithShape="1">
          <a:blip r:embed="rId2">
            <a:extLst>
              <a:ext uri="{28A0092B-C50C-407E-A947-70E740481C1C}">
                <a14:useLocalDpi xmlns:a14="http://schemas.microsoft.com/office/drawing/2010/main" val="0"/>
              </a:ext>
            </a:extLst>
          </a:blip>
          <a:srcRect l="10670" t="6770" r="8972" b="20161"/>
          <a:stretch/>
        </p:blipFill>
        <p:spPr bwMode="auto">
          <a:xfrm>
            <a:off x="22893682" y="21076468"/>
            <a:ext cx="2802119" cy="1498513"/>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17"/>
          <p:cNvSpPr>
            <a:spLocks noGrp="1"/>
          </p:cNvSpPr>
          <p:nvPr>
            <p:ph sz="quarter" idx="58"/>
          </p:nvPr>
        </p:nvSpPr>
        <p:spPr>
          <a:xfrm>
            <a:off x="638927" y="7061002"/>
            <a:ext cx="31600491" cy="7124862"/>
          </a:xfrm>
        </p:spPr>
        <p:txBody>
          <a:bodyPr/>
          <a:lstStyle/>
          <a:p>
            <a:pPr marL="0" indent="0">
              <a:lnSpc>
                <a:spcPct val="100000"/>
              </a:lnSpc>
              <a:buNone/>
            </a:pPr>
            <a:r>
              <a:rPr lang="en-US" dirty="0">
                <a:latin typeface="Calibri" panose="020F0502020204030204" pitchFamily="34" charset="0"/>
                <a:cs typeface="Calibri" panose="020F0502020204030204" pitchFamily="34" charset="0"/>
              </a:rPr>
              <a:t>The creation and production of numerous nodes can be expensive, time-consuming and tough to scale. However, vital objectives such as plugin development, automated software testing, stress-testing the server are inhibited without using existing hardware pieces of the node.</a:t>
            </a:r>
          </a:p>
          <a:p>
            <a:pPr marL="0" indent="0">
              <a:lnSpc>
                <a:spcPct val="100000"/>
              </a:lnSpc>
              <a:buNone/>
            </a:pPr>
            <a:r>
              <a:rPr lang="en-US" dirty="0">
                <a:latin typeface="Calibri" panose="020F0502020204030204" pitchFamily="34" charset="0"/>
                <a:cs typeface="Calibri" panose="020F0502020204030204" pitchFamily="34" charset="0"/>
              </a:rPr>
              <a:t>Thus, replicas of these nodes are created virtually for testing and experimental purposes. The environment that allows the creation, testing, and deployment of these virtual nodes, to an infinite number, is the </a:t>
            </a:r>
            <a:r>
              <a:rPr lang="en-US" b="1" dirty="0">
                <a:latin typeface="Calibri" panose="020F0502020204030204" pitchFamily="34" charset="0"/>
                <a:cs typeface="Calibri" panose="020F0502020204030204" pitchFamily="34" charset="0"/>
              </a:rPr>
              <a:t>Virtual Node Environment</a:t>
            </a:r>
            <a:r>
              <a:rPr lang="en-US" dirty="0">
                <a:latin typeface="Calibri" panose="020F0502020204030204" pitchFamily="34" charset="0"/>
                <a:cs typeface="Calibri" panose="020F0502020204030204" pitchFamily="34" charset="0"/>
              </a:rPr>
              <a:t>.</a:t>
            </a:r>
          </a:p>
          <a:p>
            <a:pPr marL="0" indent="0" algn="ctr">
              <a:buNone/>
            </a:pPr>
            <a:endParaRPr lang="en-US" dirty="0"/>
          </a:p>
        </p:txBody>
      </p:sp>
      <p:sp>
        <p:nvSpPr>
          <p:cNvPr id="17" name="Content Placeholder 16"/>
          <p:cNvSpPr>
            <a:spLocks noGrp="1"/>
          </p:cNvSpPr>
          <p:nvPr>
            <p:ph sz="quarter" idx="57"/>
          </p:nvPr>
        </p:nvSpPr>
        <p:spPr>
          <a:xfrm>
            <a:off x="693171" y="14730901"/>
            <a:ext cx="31989255" cy="9544943"/>
          </a:xfrm>
        </p:spPr>
        <p:txBody>
          <a:bodyPr/>
          <a:lstStyle/>
          <a:p>
            <a:pPr marL="0" indent="0">
              <a:lnSpc>
                <a:spcPct val="100000"/>
              </a:lnSpc>
              <a:buNone/>
            </a:pPr>
            <a:r>
              <a:rPr lang="en-US" dirty="0">
                <a:latin typeface="Calibri" panose="020F0502020204030204" pitchFamily="34" charset="0"/>
                <a:cs typeface="Calibri" panose="020F0502020204030204" pitchFamily="34" charset="0"/>
              </a:rPr>
              <a:t>In order to test certain software via virtual nodes and observe how the data is parsed through the server and outputted to a web-interface, various plugins clients must be set up to process such data formulated by the software.</a:t>
            </a:r>
          </a:p>
          <a:p>
            <a:pPr>
              <a:lnSpc>
                <a:spcPct val="100000"/>
              </a:lnSpc>
            </a:pPr>
            <a:r>
              <a:rPr lang="en-US" dirty="0">
                <a:latin typeface="Calibri" panose="020F0502020204030204" pitchFamily="34" charset="0"/>
                <a:cs typeface="Calibri" panose="020F0502020204030204" pitchFamily="34" charset="0"/>
              </a:rPr>
              <a:t>The </a:t>
            </a:r>
            <a:r>
              <a:rPr lang="en-US" i="1" dirty="0">
                <a:latin typeface="Calibri" panose="020F0502020204030204" pitchFamily="34" charset="0"/>
                <a:cs typeface="Calibri" panose="020F0502020204030204" pitchFamily="34" charset="0"/>
              </a:rPr>
              <a:t>Node-side Plugin </a:t>
            </a:r>
            <a:r>
              <a:rPr lang="en-US" dirty="0">
                <a:latin typeface="Calibri" panose="020F0502020204030204" pitchFamily="34" charset="0"/>
                <a:cs typeface="Calibri" panose="020F0502020204030204" pitchFamily="34" charset="0"/>
              </a:rPr>
              <a:t>queries sensors, cloud-platforms, and other data sources. Further, it decodes the respective raw data and sends it to waggle’s cloud database platform, </a:t>
            </a:r>
            <a:r>
              <a:rPr lang="en-US" b="1" dirty="0">
                <a:latin typeface="Calibri" panose="020F0502020204030204" pitchFamily="34" charset="0"/>
                <a:cs typeface="Calibri" panose="020F0502020204030204" pitchFamily="34" charset="0"/>
              </a:rPr>
              <a:t>Beehive</a:t>
            </a:r>
            <a:r>
              <a:rPr lang="en-US" dirty="0">
                <a:latin typeface="Calibri" panose="020F0502020204030204" pitchFamily="34" charset="0"/>
                <a:cs typeface="Calibri" panose="020F0502020204030204" pitchFamily="34" charset="0"/>
              </a:rPr>
              <a:t>, to be published in Beehive’s Web Data Portal. </a:t>
            </a:r>
          </a:p>
          <a:p>
            <a:pPr>
              <a:lnSpc>
                <a:spcPct val="100000"/>
              </a:lnSpc>
            </a:pPr>
            <a:r>
              <a:rPr lang="en-US" dirty="0">
                <a:latin typeface="Calibri" panose="020F0502020204030204" pitchFamily="34" charset="0"/>
                <a:cs typeface="Calibri" panose="020F0502020204030204" pitchFamily="34" charset="0"/>
              </a:rPr>
              <a:t>The </a:t>
            </a:r>
            <a:r>
              <a:rPr lang="en-US" i="1" dirty="0">
                <a:latin typeface="Calibri" panose="020F0502020204030204" pitchFamily="34" charset="0"/>
                <a:cs typeface="Calibri" panose="020F0502020204030204" pitchFamily="34" charset="0"/>
              </a:rPr>
              <a:t>Server-side Plugin</a:t>
            </a:r>
            <a:r>
              <a:rPr lang="en-US" dirty="0">
                <a:latin typeface="Calibri" panose="020F0502020204030204" pitchFamily="34" charset="0"/>
                <a:cs typeface="Calibri" panose="020F0502020204030204" pitchFamily="34" charset="0"/>
              </a:rPr>
              <a:t>, situated in Beehive, retrieves the raw data from the node-side plugin, processes it, and publishes the output to Beehive’s Web Data Portal.</a:t>
            </a:r>
          </a:p>
          <a:p>
            <a:pPr>
              <a:lnSpc>
                <a:spcPct val="100000"/>
              </a:lnSpc>
            </a:pPr>
            <a:r>
              <a:rPr lang="en-US" dirty="0">
                <a:latin typeface="Calibri" panose="020F0502020204030204" pitchFamily="34" charset="0"/>
                <a:cs typeface="Calibri" panose="020F0502020204030204" pitchFamily="34" charset="0"/>
              </a:rPr>
              <a:t>This interaction is a messaging exchange service that takes place in </a:t>
            </a:r>
            <a:r>
              <a:rPr lang="en-US" b="1" dirty="0">
                <a:latin typeface="Calibri" panose="020F0502020204030204" pitchFamily="34" charset="0"/>
                <a:cs typeface="Calibri" panose="020F0502020204030204" pitchFamily="34" charset="0"/>
              </a:rPr>
              <a:t>RabbitMQ</a:t>
            </a:r>
            <a:r>
              <a:rPr lang="en-US" dirty="0">
                <a:latin typeface="Calibri" panose="020F0502020204030204" pitchFamily="34" charset="0"/>
                <a:cs typeface="Calibri" panose="020F0502020204030204" pitchFamily="34" charset="0"/>
              </a:rPr>
              <a:t>.</a:t>
            </a:r>
          </a:p>
        </p:txBody>
      </p:sp>
      <p:sp>
        <p:nvSpPr>
          <p:cNvPr id="2" name="Title 1"/>
          <p:cNvSpPr>
            <a:spLocks noGrp="1"/>
          </p:cNvSpPr>
          <p:nvPr>
            <p:ph type="title"/>
          </p:nvPr>
        </p:nvSpPr>
        <p:spPr>
          <a:xfrm>
            <a:off x="889000" y="1597418"/>
            <a:ext cx="31089600" cy="2631971"/>
          </a:xfrm>
        </p:spPr>
        <p:txBody>
          <a:bodyPr/>
          <a:lstStyle/>
          <a:p>
            <a:r>
              <a:rPr lang="en-US"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VIRTUAL NODE ENVIRONMENT</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           for the Waggle Attentive Sensing Platform</a:t>
            </a:r>
            <a:endParaRPr lang="en-US" dirty="0"/>
          </a:p>
        </p:txBody>
      </p:sp>
      <p:sp>
        <p:nvSpPr>
          <p:cNvPr id="3" name="Text Placeholder 2"/>
          <p:cNvSpPr>
            <a:spLocks noGrp="1"/>
          </p:cNvSpPr>
          <p:nvPr>
            <p:ph type="body" sz="quarter" idx="26"/>
          </p:nvPr>
        </p:nvSpPr>
        <p:spPr>
          <a:xfrm>
            <a:off x="859926" y="4366739"/>
            <a:ext cx="31118674" cy="1546004"/>
          </a:xfrm>
        </p:spPr>
        <p:txBody>
          <a:bodyPr>
            <a:normAutofit fontScale="77500" lnSpcReduction="20000"/>
          </a:bodyPr>
          <a:lstStyle/>
          <a:p>
            <a:pPr algn="ctr"/>
            <a:r>
              <a:rPr lang="en-US" sz="6900" dirty="0">
                <a:latin typeface="Calibri" panose="020F0502020204030204" pitchFamily="34" charset="0"/>
                <a:cs typeface="Calibri" panose="020F0502020204030204" pitchFamily="34" charset="0"/>
              </a:rPr>
              <a:t>Saikiran Yerraguntla </a:t>
            </a:r>
          </a:p>
          <a:p>
            <a:pPr algn="ctr"/>
            <a:r>
              <a:rPr lang="en-US" dirty="0">
                <a:latin typeface="Calibri" panose="020F0502020204030204" pitchFamily="34" charset="0"/>
                <a:cs typeface="Calibri" panose="020F0502020204030204" pitchFamily="34" charset="0"/>
              </a:rPr>
              <a:t>Argonne National Laboratory: Mathematics and Computer Science Division </a:t>
            </a:r>
          </a:p>
          <a:p>
            <a:pPr algn="ctr"/>
            <a:r>
              <a:rPr lang="en-US" i="1" dirty="0">
                <a:solidFill>
                  <a:schemeClr val="tx1">
                    <a:lumMod val="75000"/>
                  </a:schemeClr>
                </a:solidFill>
                <a:latin typeface="Calibri" panose="020F0502020204030204" pitchFamily="34" charset="0"/>
                <a:cs typeface="Calibri" panose="020F0502020204030204" pitchFamily="34" charset="0"/>
              </a:rPr>
              <a:t>Supervisors: William Catino, Peter Lane, Sean Shakarami</a:t>
            </a:r>
          </a:p>
          <a:p>
            <a:pPr algn="ctr"/>
            <a:endParaRPr lang="en-US" dirty="0"/>
          </a:p>
        </p:txBody>
      </p:sp>
      <p:sp>
        <p:nvSpPr>
          <p:cNvPr id="9" name="Content Placeholder 8"/>
          <p:cNvSpPr>
            <a:spLocks noGrp="1"/>
          </p:cNvSpPr>
          <p:nvPr>
            <p:ph sz="quarter" idx="44"/>
          </p:nvPr>
        </p:nvSpPr>
        <p:spPr>
          <a:xfrm>
            <a:off x="19817888" y="34233481"/>
            <a:ext cx="12386279" cy="6626811"/>
          </a:xfrm>
        </p:spPr>
        <p:txBody>
          <a:bodyPr/>
          <a:lstStyle/>
          <a:p>
            <a:endParaRPr lang="en-US" dirty="0"/>
          </a:p>
          <a:p>
            <a:r>
              <a:rPr lang="en-US" dirty="0">
                <a:latin typeface="Calibri" panose="020F0502020204030204" pitchFamily="34" charset="0"/>
                <a:cs typeface="Calibri" panose="020F0502020204030204" pitchFamily="34" charset="0"/>
              </a:rPr>
              <a:t>Developing further software infrastructure that will create microservices to deploy virtual nodes in numerous containers.</a:t>
            </a:r>
          </a:p>
          <a:p>
            <a:pPr marL="0" indent="0">
              <a:buNone/>
            </a:pP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Creating QEMU Emulator for Node Emulation.</a:t>
            </a:r>
          </a:p>
          <a:p>
            <a:pPr marL="0" indent="0">
              <a:buNone/>
            </a:pPr>
            <a:endParaRPr lang="en-US" dirty="0"/>
          </a:p>
        </p:txBody>
      </p:sp>
      <p:sp>
        <p:nvSpPr>
          <p:cNvPr id="5" name="Text Placeholder 4"/>
          <p:cNvSpPr>
            <a:spLocks noGrp="1"/>
          </p:cNvSpPr>
          <p:nvPr>
            <p:ph type="body" sz="quarter" idx="40"/>
          </p:nvPr>
        </p:nvSpPr>
        <p:spPr>
          <a:xfrm>
            <a:off x="19817888" y="34233481"/>
            <a:ext cx="12386279" cy="833819"/>
          </a:xfrm>
        </p:spPr>
        <p:txBody>
          <a:bodyPr/>
          <a:lstStyle/>
          <a:p>
            <a:pPr algn="ctr"/>
            <a:r>
              <a:rPr lang="en-US" dirty="0">
                <a:latin typeface="Calibri" panose="020F0502020204030204" pitchFamily="34" charset="0"/>
                <a:cs typeface="Calibri" panose="020F0502020204030204" pitchFamily="34" charset="0"/>
              </a:rPr>
              <a:t>Future Directions:</a:t>
            </a:r>
          </a:p>
        </p:txBody>
      </p:sp>
      <p:sp>
        <p:nvSpPr>
          <p:cNvPr id="6" name="Text Placeholder 5"/>
          <p:cNvSpPr>
            <a:spLocks noGrp="1"/>
          </p:cNvSpPr>
          <p:nvPr>
            <p:ph type="body" sz="quarter" idx="41"/>
          </p:nvPr>
        </p:nvSpPr>
        <p:spPr>
          <a:xfrm>
            <a:off x="695030" y="34184293"/>
            <a:ext cx="18151770" cy="932196"/>
          </a:xfrm>
        </p:spPr>
        <p:txBody>
          <a:bodyPr/>
          <a:lstStyle/>
          <a:p>
            <a:pPr algn="ctr"/>
            <a:r>
              <a:rPr lang="en-US" dirty="0">
                <a:latin typeface="Calibri" panose="020F0502020204030204" pitchFamily="34" charset="0"/>
                <a:cs typeface="Calibri" panose="020F0502020204030204" pitchFamily="34" charset="0"/>
              </a:rPr>
              <a:t>Final Purposes:</a:t>
            </a:r>
          </a:p>
        </p:txBody>
      </p:sp>
      <p:sp>
        <p:nvSpPr>
          <p:cNvPr id="7" name="Text Placeholder 6"/>
          <p:cNvSpPr>
            <a:spLocks noGrp="1"/>
          </p:cNvSpPr>
          <p:nvPr>
            <p:ph type="body" sz="quarter" idx="42"/>
          </p:nvPr>
        </p:nvSpPr>
        <p:spPr>
          <a:xfrm>
            <a:off x="693172" y="14683297"/>
            <a:ext cx="31568273" cy="992238"/>
          </a:xfrm>
        </p:spPr>
        <p:txBody>
          <a:bodyPr/>
          <a:lstStyle/>
          <a:p>
            <a:r>
              <a:rPr lang="en-US" dirty="0">
                <a:latin typeface="Calibri" panose="020F0502020204030204" pitchFamily="34" charset="0"/>
                <a:cs typeface="Calibri" panose="020F0502020204030204" pitchFamily="34" charset="0"/>
              </a:rPr>
              <a:t>Data Pipeline</a:t>
            </a:r>
          </a:p>
        </p:txBody>
      </p:sp>
      <p:sp>
        <p:nvSpPr>
          <p:cNvPr id="8" name="Text Placeholder 7"/>
          <p:cNvSpPr>
            <a:spLocks noGrp="1"/>
          </p:cNvSpPr>
          <p:nvPr>
            <p:ph type="body" sz="quarter" idx="43"/>
          </p:nvPr>
        </p:nvSpPr>
        <p:spPr>
          <a:xfrm>
            <a:off x="660400" y="6972324"/>
            <a:ext cx="31568273" cy="888117"/>
          </a:xfrm>
        </p:spPr>
        <p:txBody>
          <a:bodyPr/>
          <a:lstStyle/>
          <a:p>
            <a:r>
              <a:rPr lang="en-US" dirty="0">
                <a:latin typeface="Calibri" panose="020F0502020204030204" pitchFamily="34" charset="0"/>
                <a:cs typeface="Calibri" panose="020F0502020204030204" pitchFamily="34" charset="0"/>
              </a:rPr>
              <a:t>Abstract</a:t>
            </a:r>
          </a:p>
        </p:txBody>
      </p:sp>
      <p:sp>
        <p:nvSpPr>
          <p:cNvPr id="16" name="Content Placeholder 15"/>
          <p:cNvSpPr>
            <a:spLocks noGrp="1"/>
          </p:cNvSpPr>
          <p:nvPr>
            <p:ph sz="quarter" idx="56"/>
          </p:nvPr>
        </p:nvSpPr>
        <p:spPr>
          <a:xfrm>
            <a:off x="693172" y="34192136"/>
            <a:ext cx="18568221" cy="6668157"/>
          </a:xfrm>
        </p:spPr>
        <p:txBody>
          <a:bodyPr/>
          <a:lstStyle/>
          <a:p>
            <a:pPr marL="0" indent="0">
              <a:buNone/>
            </a:pPr>
            <a:r>
              <a:rPr lang="en-US" dirty="0">
                <a:latin typeface="Calibri" panose="020F0502020204030204" pitchFamily="34" charset="0"/>
                <a:cs typeface="Calibri" panose="020F0502020204030204" pitchFamily="34" charset="0"/>
              </a:rPr>
              <a:t>The creation and establishment of these virtual nodes has laid a foundation to  set proxies to run software plugins virtually, create a swarm of multitude of nodes, stress-test the Waggle server, lay a basis to further creation of more virtual nodes, and automate software testing.</a:t>
            </a:r>
          </a:p>
          <a:p>
            <a:pPr marL="0" indent="0">
              <a:buNone/>
            </a:pPr>
            <a:endParaRPr lang="en-US" dirty="0">
              <a:latin typeface="Calibri" panose="020F0502020204030204" pitchFamily="34" charset="0"/>
              <a:cs typeface="Calibri" panose="020F0502020204030204" pitchFamily="34" charset="0"/>
            </a:endParaRPr>
          </a:p>
        </p:txBody>
      </p:sp>
      <p:pic>
        <p:nvPicPr>
          <p:cNvPr id="20" name="Picture 4" descr="Image result for waggle argonne national laborator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9000" y="651925"/>
            <a:ext cx="3323955" cy="333565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Image result for array of thing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00848" y="233666"/>
            <a:ext cx="5523811" cy="258957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lated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45850" y="21014661"/>
            <a:ext cx="3284638" cy="2474425"/>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Straight Arrow Connector 26"/>
          <p:cNvCxnSpPr/>
          <p:nvPr/>
        </p:nvCxnSpPr>
        <p:spPr>
          <a:xfrm flipV="1">
            <a:off x="18343713" y="20310673"/>
            <a:ext cx="1373611" cy="526643"/>
          </a:xfrm>
          <a:prstGeom prst="straightConnector1">
            <a:avLst/>
          </a:prstGeom>
          <a:ln>
            <a:tailEnd type="triangle"/>
          </a:ln>
          <a:effectLst>
            <a:glow rad="228600">
              <a:schemeClr val="accent1">
                <a:satMod val="175000"/>
                <a:alpha val="40000"/>
              </a:schemeClr>
            </a:glow>
            <a:outerShdw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pic>
        <p:nvPicPr>
          <p:cNvPr id="2052" name="Picture 4" descr="Image result for rabbitmq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926340" y="19615361"/>
            <a:ext cx="5101084" cy="13046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databas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893683" y="21082813"/>
            <a:ext cx="2880186" cy="2690618"/>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8" descr="Image result for web app"/>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416813" y="19889364"/>
            <a:ext cx="4019550" cy="4095750"/>
          </a:xfrm>
          <a:prstGeom prst="rect">
            <a:avLst/>
          </a:prstGeom>
          <a:noFill/>
          <a:extLst>
            <a:ext uri="{909E8E84-426E-40DD-AFC4-6F175D3DCCD1}">
              <a14:hiddenFill xmlns:a14="http://schemas.microsoft.com/office/drawing/2010/main">
                <a:solidFill>
                  <a:srgbClr val="FFFFFF"/>
                </a:solidFill>
              </a14:hiddenFill>
            </a:ext>
          </a:extLst>
        </p:spPr>
      </p:pic>
      <p:cxnSp>
        <p:nvCxnSpPr>
          <p:cNvPr id="54" name="Straight Arrow Connector 53"/>
          <p:cNvCxnSpPr/>
          <p:nvPr/>
        </p:nvCxnSpPr>
        <p:spPr>
          <a:xfrm>
            <a:off x="25773869" y="21937239"/>
            <a:ext cx="2115534" cy="0"/>
          </a:xfrm>
          <a:prstGeom prst="straightConnector1">
            <a:avLst/>
          </a:prstGeom>
          <a:ln>
            <a:tailEnd type="triangle"/>
          </a:ln>
          <a:effectLst>
            <a:glow rad="228600">
              <a:schemeClr val="accent1">
                <a:satMod val="175000"/>
                <a:alpha val="40000"/>
              </a:schemeClr>
            </a:glow>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60" name="Connector: Elbow 59"/>
          <p:cNvCxnSpPr/>
          <p:nvPr/>
        </p:nvCxnSpPr>
        <p:spPr>
          <a:xfrm rot="16200000" flipH="1">
            <a:off x="21494346" y="21206488"/>
            <a:ext cx="1700408" cy="1036578"/>
          </a:xfrm>
          <a:prstGeom prst="bentConnector2">
            <a:avLst/>
          </a:prstGeom>
          <a:ln>
            <a:tailEnd type="triangle"/>
          </a:ln>
          <a:effectLst>
            <a:glow rad="228600">
              <a:schemeClr val="accent1">
                <a:satMod val="175000"/>
                <a:alpha val="40000"/>
              </a:schemeClr>
            </a:glow>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H="1" flipV="1">
            <a:off x="22159775" y="14550458"/>
            <a:ext cx="1" cy="5079664"/>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6" name="Straight Connector 75"/>
          <p:cNvCxnSpPr/>
          <p:nvPr/>
        </p:nvCxnSpPr>
        <p:spPr>
          <a:xfrm flipV="1">
            <a:off x="24724074" y="20063668"/>
            <a:ext cx="7958352" cy="3138"/>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12" name="Content Placeholder 16"/>
          <p:cNvSpPr txBox="1">
            <a:spLocks/>
          </p:cNvSpPr>
          <p:nvPr/>
        </p:nvSpPr>
        <p:spPr>
          <a:xfrm>
            <a:off x="693174" y="24875418"/>
            <a:ext cx="31815548" cy="9031079"/>
          </a:xfrm>
          <a:prstGeom prst="rect">
            <a:avLst/>
          </a:prstGeom>
          <a:ln w="3175" cap="sq" cmpd="sng">
            <a:solidFill>
              <a:schemeClr val="tx1">
                <a:alpha val="50000"/>
              </a:schemeClr>
            </a:solidFill>
            <a:prstDash val="solid"/>
            <a:round/>
          </a:ln>
        </p:spPr>
        <p:txBody>
          <a:bodyPr vert="horz" lIns="365760" tIns="822960" rIns="15819120" bIns="365760" rtlCol="0" anchor="t" anchorCtr="0">
            <a:noAutofit/>
          </a:bodyPr>
          <a:lstStyle>
            <a:lvl1pPr marL="287338" indent="-287338" algn="l" defTabSz="1625279" rtl="0" eaLnBrk="1" latinLnBrk="0" hangingPunct="1">
              <a:lnSpc>
                <a:spcPct val="95000"/>
              </a:lnSpc>
              <a:spcBef>
                <a:spcPts val="600"/>
              </a:spcBef>
              <a:spcAft>
                <a:spcPts val="0"/>
              </a:spcAft>
              <a:buFont typeface="Wingdings" pitchFamily="2" charset="2"/>
              <a:buChar char="§"/>
              <a:defRPr sz="3600" kern="1200" baseline="0">
                <a:solidFill>
                  <a:schemeClr val="tx1">
                    <a:lumMod val="50000"/>
                  </a:schemeClr>
                </a:solidFill>
                <a:latin typeface="+mn-lt"/>
                <a:ea typeface="+mn-ea"/>
                <a:cs typeface="+mn-cs"/>
              </a:defRPr>
            </a:lvl1pPr>
            <a:lvl2pPr marL="796925" indent="-361950" algn="l" defTabSz="1625279" rtl="0" eaLnBrk="1" latinLnBrk="0" hangingPunct="1">
              <a:lnSpc>
                <a:spcPct val="95000"/>
              </a:lnSpc>
              <a:spcBef>
                <a:spcPts val="0"/>
              </a:spcBef>
              <a:spcAft>
                <a:spcPts val="0"/>
              </a:spcAft>
              <a:buFont typeface="Arial"/>
              <a:buChar char="–"/>
              <a:defRPr sz="3600" kern="1200">
                <a:solidFill>
                  <a:schemeClr val="tx1">
                    <a:lumMod val="50000"/>
                  </a:schemeClr>
                </a:solidFill>
                <a:latin typeface="+mn-lt"/>
                <a:ea typeface="+mn-ea"/>
                <a:cs typeface="+mn-cs"/>
              </a:defRPr>
            </a:lvl2pPr>
            <a:lvl3pPr marL="1254125" indent="-266700" algn="l" defTabSz="1625279" rtl="0" eaLnBrk="1" latinLnBrk="0" hangingPunct="1">
              <a:lnSpc>
                <a:spcPct val="95000"/>
              </a:lnSpc>
              <a:spcBef>
                <a:spcPts val="0"/>
              </a:spcBef>
              <a:spcAft>
                <a:spcPts val="0"/>
              </a:spcAft>
              <a:buFont typeface="Arial"/>
              <a:buChar char="•"/>
              <a:defRPr sz="3600" kern="1200">
                <a:solidFill>
                  <a:schemeClr val="tx1">
                    <a:lumMod val="50000"/>
                  </a:schemeClr>
                </a:solidFill>
                <a:latin typeface="+mn-lt"/>
                <a:ea typeface="+mn-ea"/>
                <a:cs typeface="+mn-cs"/>
              </a:defRPr>
            </a:lvl3pPr>
            <a:lvl4pPr marL="1776413" indent="-347663" algn="l" defTabSz="1625279" rtl="0" eaLnBrk="1" latinLnBrk="0" hangingPunct="1">
              <a:lnSpc>
                <a:spcPct val="95000"/>
              </a:lnSpc>
              <a:spcBef>
                <a:spcPts val="0"/>
              </a:spcBef>
              <a:spcAft>
                <a:spcPts val="0"/>
              </a:spcAft>
              <a:buFont typeface="Arial"/>
              <a:buChar char="–"/>
              <a:defRPr sz="3600" kern="1200">
                <a:solidFill>
                  <a:schemeClr val="tx1">
                    <a:lumMod val="50000"/>
                  </a:schemeClr>
                </a:solidFill>
                <a:latin typeface="+mn-lt"/>
                <a:ea typeface="+mn-ea"/>
                <a:cs typeface="+mn-cs"/>
              </a:defRPr>
            </a:lvl4pPr>
            <a:lvl5pPr marL="2233613" indent="-357188" algn="l" defTabSz="1625279" rtl="0" eaLnBrk="1" latinLnBrk="0" hangingPunct="1">
              <a:lnSpc>
                <a:spcPct val="95000"/>
              </a:lnSpc>
              <a:spcBef>
                <a:spcPts val="0"/>
              </a:spcBef>
              <a:spcAft>
                <a:spcPts val="0"/>
              </a:spcAft>
              <a:buFont typeface="Arial"/>
              <a:buChar char="»"/>
              <a:defRPr sz="3600" kern="1200">
                <a:solidFill>
                  <a:schemeClr val="tx1">
                    <a:lumMod val="50000"/>
                  </a:schemeClr>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a:lstStyle>
          <a:p>
            <a:pPr marL="0" indent="0" algn="ctr">
              <a:lnSpc>
                <a:spcPct val="100000"/>
              </a:lnSpc>
              <a:buFont typeface="Wingdings" pitchFamily="2" charset="2"/>
              <a:buNone/>
            </a:pPr>
            <a:endParaRPr lang="en-US" dirty="0">
              <a:latin typeface="Calibri" panose="020F0502020204030204" pitchFamily="34" charset="0"/>
              <a:cs typeface="Calibri" panose="020F0502020204030204" pitchFamily="34" charset="0"/>
            </a:endParaRPr>
          </a:p>
        </p:txBody>
      </p:sp>
      <p:sp>
        <p:nvSpPr>
          <p:cNvPr id="113" name="Text Placeholder 6"/>
          <p:cNvSpPr txBox="1">
            <a:spLocks/>
          </p:cNvSpPr>
          <p:nvPr/>
        </p:nvSpPr>
        <p:spPr>
          <a:xfrm>
            <a:off x="542134" y="24839888"/>
            <a:ext cx="31804803" cy="950425"/>
          </a:xfrm>
          <a:prstGeom prst="rect">
            <a:avLst/>
          </a:prstGeom>
          <a:noFill/>
        </p:spPr>
        <p:txBody>
          <a:bodyPr vert="horz" lIns="365760" tIns="182880" rIns="91440" bIns="45720" rtlCol="0" anchor="t" anchorCtr="0">
            <a:noAutofit/>
          </a:bodyPr>
          <a:lstStyle>
            <a:lvl1pPr marL="0" indent="0" algn="l" defTabSz="1625279" rtl="0" eaLnBrk="1" latinLnBrk="0" hangingPunct="1">
              <a:spcBef>
                <a:spcPts val="2130"/>
              </a:spcBef>
              <a:spcAft>
                <a:spcPts val="0"/>
              </a:spcAft>
              <a:buFont typeface="Wingdings" pitchFamily="2" charset="2"/>
              <a:buNone/>
              <a:defRPr sz="4400" b="1" kern="1200" baseline="0">
                <a:solidFill>
                  <a:srgbClr val="232425"/>
                </a:solidFill>
                <a:latin typeface="+mn-lt"/>
                <a:ea typeface="+mn-ea"/>
                <a:cs typeface="+mn-cs"/>
              </a:defRPr>
            </a:lvl1pPr>
            <a:lvl2pPr marL="1010153" indent="0" algn="l" defTabSz="1625279" rtl="0" eaLnBrk="1" latinLnBrk="0" hangingPunct="1">
              <a:spcBef>
                <a:spcPts val="0"/>
              </a:spcBef>
              <a:spcAft>
                <a:spcPts val="0"/>
              </a:spcAft>
              <a:buFont typeface="Arial"/>
              <a:buNone/>
              <a:defRPr sz="3600" b="1" kern="1200">
                <a:solidFill>
                  <a:schemeClr val="bg1"/>
                </a:solidFill>
                <a:latin typeface="+mn-lt"/>
                <a:ea typeface="+mn-ea"/>
                <a:cs typeface="+mn-cs"/>
              </a:defRPr>
            </a:lvl2pPr>
            <a:lvl3pPr marL="2189603" indent="0" algn="l" defTabSz="1625279" rtl="0" eaLnBrk="1" latinLnBrk="0" hangingPunct="1">
              <a:spcBef>
                <a:spcPts val="0"/>
              </a:spcBef>
              <a:spcAft>
                <a:spcPts val="0"/>
              </a:spcAft>
              <a:buFont typeface="Arial"/>
              <a:buNone/>
              <a:defRPr sz="3600" b="1" kern="1200">
                <a:solidFill>
                  <a:schemeClr val="bg1"/>
                </a:solidFill>
                <a:latin typeface="+mn-lt"/>
                <a:ea typeface="+mn-ea"/>
                <a:cs typeface="+mn-cs"/>
              </a:defRPr>
            </a:lvl3pPr>
            <a:lvl4pPr marL="3256194" indent="0" algn="l" defTabSz="1625279" rtl="0" eaLnBrk="1" latinLnBrk="0" hangingPunct="1">
              <a:spcBef>
                <a:spcPts val="0"/>
              </a:spcBef>
              <a:spcAft>
                <a:spcPts val="0"/>
              </a:spcAft>
              <a:buFont typeface="Arial"/>
              <a:buNone/>
              <a:defRPr sz="3600" b="1" kern="1200">
                <a:solidFill>
                  <a:schemeClr val="bg1"/>
                </a:solidFill>
                <a:latin typeface="+mn-lt"/>
                <a:ea typeface="+mn-ea"/>
                <a:cs typeface="+mn-cs"/>
              </a:defRPr>
            </a:lvl4pPr>
            <a:lvl5pPr marL="4266347" indent="0" algn="l" defTabSz="1625279" rtl="0" eaLnBrk="1" latinLnBrk="0" hangingPunct="1">
              <a:spcBef>
                <a:spcPts val="0"/>
              </a:spcBef>
              <a:spcAft>
                <a:spcPts val="0"/>
              </a:spcAft>
              <a:buFont typeface="Arial"/>
              <a:buNone/>
              <a:defRPr sz="3600" b="1" kern="1200">
                <a:solidFill>
                  <a:schemeClr val="bg1"/>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a:lstStyle>
          <a:p>
            <a:pPr algn="r"/>
            <a:r>
              <a:rPr lang="en-US" dirty="0">
                <a:latin typeface="Calibri" panose="020F0502020204030204" pitchFamily="34" charset="0"/>
                <a:cs typeface="Calibri" panose="020F0502020204030204" pitchFamily="34" charset="0"/>
              </a:rPr>
              <a:t>Docker Containers and the Virtual Node Environment </a:t>
            </a:r>
          </a:p>
        </p:txBody>
      </p:sp>
      <p:sp>
        <p:nvSpPr>
          <p:cNvPr id="88" name="TextBox 87"/>
          <p:cNvSpPr txBox="1"/>
          <p:nvPr/>
        </p:nvSpPr>
        <p:spPr>
          <a:xfrm>
            <a:off x="18376489" y="25796657"/>
            <a:ext cx="14099457" cy="6740307"/>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Containers are open-source platforms meant to virtually run programs. In the project, the containers were created to serve as the virtual nodes.</a:t>
            </a:r>
          </a:p>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These containers were created to run as proxies for software plugins.</a:t>
            </a:r>
          </a:p>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Containers can be replicated infinitely to run numerous instances of virtual nodes. This is to constantly stress-test Waggle’s Beehive server.</a:t>
            </a:r>
          </a:p>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One such application used for testing purposes of these containers is being able to </a:t>
            </a:r>
            <a:r>
              <a:rPr lang="en-US" sz="3600" dirty="0">
                <a:latin typeface="Calibri" panose="020F0502020204030204" pitchFamily="34" charset="0"/>
                <a:cs typeface="Calibri" panose="020F0502020204030204" pitchFamily="34" charset="0"/>
              </a:rPr>
              <a:t>virtually </a:t>
            </a:r>
            <a:r>
              <a:rPr lang="en-US" sz="3600" dirty="0">
                <a:latin typeface="Calibri" panose="020F0502020204030204" pitchFamily="34" charset="0"/>
                <a:cs typeface="Calibri" panose="020F0502020204030204" pitchFamily="34" charset="0"/>
              </a:rPr>
              <a:t>run “</a:t>
            </a:r>
            <a:r>
              <a:rPr lang="en-US" sz="3600" b="1" dirty="0">
                <a:latin typeface="Calibri" panose="020F0502020204030204" pitchFamily="34" charset="0"/>
                <a:cs typeface="Calibri" panose="020F0502020204030204" pitchFamily="34" charset="0"/>
              </a:rPr>
              <a:t>Coresense Chips” </a:t>
            </a:r>
            <a:r>
              <a:rPr lang="en-US" sz="3600" dirty="0">
                <a:latin typeface="Calibri" panose="020F0502020204030204" pitchFamily="34" charset="0"/>
                <a:cs typeface="Calibri" panose="020F0502020204030204" pitchFamily="34" charset="0"/>
              </a:rPr>
              <a:t>and “</a:t>
            </a:r>
            <a:r>
              <a:rPr lang="en-US" sz="3600" b="1" dirty="0">
                <a:latin typeface="Calibri" panose="020F0502020204030204" pitchFamily="34" charset="0"/>
                <a:cs typeface="Calibri" panose="020F0502020204030204" pitchFamily="34" charset="0"/>
              </a:rPr>
              <a:t>Thermistor sensors</a:t>
            </a:r>
            <a:r>
              <a:rPr lang="en-US" sz="3600" dirty="0">
                <a:latin typeface="Calibri" panose="020F0502020204030204" pitchFamily="34" charset="0"/>
                <a:cs typeface="Calibri" panose="020F0502020204030204" pitchFamily="34" charset="0"/>
              </a:rPr>
              <a:t>” to observe how the containers process and send the data coming from these data hubs.</a:t>
            </a:r>
          </a:p>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The Application used for the formation &amp; deployment of the Virtual Environment: “</a:t>
            </a:r>
            <a:r>
              <a:rPr lang="en-US" sz="3600" b="1" dirty="0">
                <a:latin typeface="Calibri" panose="020F0502020204030204" pitchFamily="34" charset="0"/>
                <a:cs typeface="Calibri" panose="020F0502020204030204" pitchFamily="34" charset="0"/>
              </a:rPr>
              <a:t>Docker”.</a:t>
            </a:r>
            <a:endParaRPr lang="en-US" sz="3600" dirty="0">
              <a:latin typeface="Calibri" panose="020F0502020204030204" pitchFamily="34" charset="0"/>
              <a:cs typeface="Calibri" panose="020F0502020204030204" pitchFamily="34" charset="0"/>
            </a:endParaRPr>
          </a:p>
        </p:txBody>
      </p:sp>
      <p:pic>
        <p:nvPicPr>
          <p:cNvPr id="123" name="Picture 122" descr="Related image"/>
          <p:cNvPicPr/>
          <p:nvPr/>
        </p:nvPicPr>
        <p:blipFill>
          <a:blip r:embed="rId9">
            <a:extLst>
              <a:ext uri="{28A0092B-C50C-407E-A947-70E740481C1C}">
                <a14:useLocalDpi xmlns:a14="http://schemas.microsoft.com/office/drawing/2010/main" val="0"/>
              </a:ext>
            </a:extLst>
          </a:blip>
          <a:srcRect/>
          <a:stretch>
            <a:fillRect/>
          </a:stretch>
        </p:blipFill>
        <p:spPr bwMode="auto">
          <a:xfrm>
            <a:off x="8539466" y="25048670"/>
            <a:ext cx="6822768" cy="8680482"/>
          </a:xfrm>
          <a:prstGeom prst="rect">
            <a:avLst/>
          </a:prstGeom>
          <a:noFill/>
          <a:ln>
            <a:noFill/>
          </a:ln>
        </p:spPr>
      </p:pic>
      <p:pic>
        <p:nvPicPr>
          <p:cNvPr id="124" name="Picture 123" descr="Related image"/>
          <p:cNvPicPr/>
          <p:nvPr/>
        </p:nvPicPr>
        <p:blipFill>
          <a:blip r:embed="rId10">
            <a:extLst>
              <a:ext uri="{28A0092B-C50C-407E-A947-70E740481C1C}">
                <a14:useLocalDpi xmlns:a14="http://schemas.microsoft.com/office/drawing/2010/main" val="0"/>
              </a:ext>
            </a:extLst>
          </a:blip>
          <a:srcRect/>
          <a:stretch>
            <a:fillRect/>
          </a:stretch>
        </p:blipFill>
        <p:spPr bwMode="auto">
          <a:xfrm>
            <a:off x="859926" y="25048670"/>
            <a:ext cx="7679540" cy="8596289"/>
          </a:xfrm>
          <a:prstGeom prst="rect">
            <a:avLst/>
          </a:prstGeom>
          <a:noFill/>
          <a:ln>
            <a:noFill/>
          </a:ln>
        </p:spPr>
      </p:pic>
      <p:sp>
        <p:nvSpPr>
          <p:cNvPr id="90" name="Arrow: Bent 89"/>
          <p:cNvSpPr/>
          <p:nvPr/>
        </p:nvSpPr>
        <p:spPr>
          <a:xfrm>
            <a:off x="17115939" y="17545768"/>
            <a:ext cx="4290907" cy="1179871"/>
          </a:xfrm>
          <a:prstGeom prst="bentArrow">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1" name="TextBox 90"/>
          <p:cNvSpPr txBox="1"/>
          <p:nvPr/>
        </p:nvSpPr>
        <p:spPr>
          <a:xfrm>
            <a:off x="17573129" y="16702329"/>
            <a:ext cx="3376525" cy="954107"/>
          </a:xfrm>
          <a:prstGeom prst="rect">
            <a:avLst/>
          </a:prstGeom>
          <a:noFill/>
        </p:spPr>
        <p:txBody>
          <a:bodyPr wrap="square" rtlCol="0">
            <a:spAutoFit/>
          </a:bodyPr>
          <a:lstStyle/>
          <a:p>
            <a:pPr algn="ctr"/>
            <a:r>
              <a:rPr lang="en-US" sz="5600" b="1" dirty="0"/>
              <a:t>STEP 1:</a:t>
            </a:r>
          </a:p>
        </p:txBody>
      </p:sp>
      <p:sp>
        <p:nvSpPr>
          <p:cNvPr id="92" name="Arrow: Left 91"/>
          <p:cNvSpPr/>
          <p:nvPr/>
        </p:nvSpPr>
        <p:spPr>
          <a:xfrm>
            <a:off x="15513274" y="29200800"/>
            <a:ext cx="2830439" cy="589367"/>
          </a:xfrm>
          <a:prstGeom prst="leftArrow">
            <a:avLst/>
          </a:prstGeom>
          <a:solidFill>
            <a:schemeClr val="tx2">
              <a:lumMod val="5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TextBox 93"/>
          <p:cNvSpPr txBox="1"/>
          <p:nvPr/>
        </p:nvSpPr>
        <p:spPr>
          <a:xfrm>
            <a:off x="15513274" y="28290249"/>
            <a:ext cx="3014255" cy="954107"/>
          </a:xfrm>
          <a:prstGeom prst="rect">
            <a:avLst/>
          </a:prstGeom>
          <a:noFill/>
        </p:spPr>
        <p:txBody>
          <a:bodyPr wrap="square" rtlCol="0">
            <a:spAutoFit/>
          </a:bodyPr>
          <a:lstStyle/>
          <a:p>
            <a:pPr algn="ctr"/>
            <a:r>
              <a:rPr lang="en-US" sz="5600" b="1" dirty="0"/>
              <a:t>STEP 2:</a:t>
            </a:r>
          </a:p>
        </p:txBody>
      </p:sp>
      <p:sp>
        <p:nvSpPr>
          <p:cNvPr id="97" name="TextBox 96"/>
          <p:cNvSpPr txBox="1"/>
          <p:nvPr/>
        </p:nvSpPr>
        <p:spPr>
          <a:xfrm>
            <a:off x="5652332" y="23396090"/>
            <a:ext cx="3956665" cy="954107"/>
          </a:xfrm>
          <a:prstGeom prst="rect">
            <a:avLst/>
          </a:prstGeom>
          <a:noFill/>
        </p:spPr>
        <p:txBody>
          <a:bodyPr wrap="square" rtlCol="0">
            <a:spAutoFit/>
          </a:bodyPr>
          <a:lstStyle/>
          <a:p>
            <a:pPr algn="ctr"/>
            <a:r>
              <a:rPr lang="en-US" sz="5600" b="1" dirty="0"/>
              <a:t>STEP 3:</a:t>
            </a:r>
          </a:p>
        </p:txBody>
      </p:sp>
      <p:pic>
        <p:nvPicPr>
          <p:cNvPr id="99" name="Picture 12" descr="Related image"/>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780885" y="7164418"/>
            <a:ext cx="6175803" cy="6095030"/>
          </a:xfrm>
          <a:prstGeom prst="rect">
            <a:avLst/>
          </a:prstGeom>
          <a:noFill/>
          <a:extLst>
            <a:ext uri="{909E8E84-426E-40DD-AFC4-6F175D3DCCD1}">
              <a14:hiddenFill xmlns:a14="http://schemas.microsoft.com/office/drawing/2010/main">
                <a:solidFill>
                  <a:srgbClr val="FFFFFF"/>
                </a:solidFill>
              </a14:hiddenFill>
            </a:ext>
          </a:extLst>
        </p:spPr>
      </p:pic>
      <p:cxnSp>
        <p:nvCxnSpPr>
          <p:cNvPr id="105" name="Straight Connector 104"/>
          <p:cNvCxnSpPr/>
          <p:nvPr/>
        </p:nvCxnSpPr>
        <p:spPr>
          <a:xfrm flipH="1">
            <a:off x="23558696" y="7131337"/>
            <a:ext cx="29496" cy="6984191"/>
          </a:xfrm>
          <a:prstGeom prst="line">
            <a:avLst/>
          </a:prstGeom>
          <a:ln w="9525" cap="flat" cmpd="sng" algn="ctr">
            <a:solidFill>
              <a:schemeClr val="tx2">
                <a:lumMod val="50000"/>
              </a:schemeClr>
            </a:solidFill>
            <a:prstDash val="dash"/>
            <a:round/>
            <a:headEnd type="none" w="med" len="med"/>
            <a:tailEnd type="none" w="med" len="med"/>
          </a:ln>
          <a:effectLst>
            <a:glow rad="63500">
              <a:schemeClr val="accent2">
                <a:satMod val="175000"/>
                <a:alpha val="40000"/>
              </a:schemeClr>
            </a:glow>
          </a:effectLst>
        </p:spPr>
        <p:style>
          <a:lnRef idx="0">
            <a:scrgbClr r="0" g="0" b="0"/>
          </a:lnRef>
          <a:fillRef idx="0">
            <a:scrgbClr r="0" g="0" b="0"/>
          </a:fillRef>
          <a:effectRef idx="0">
            <a:scrgbClr r="0" g="0" b="0"/>
          </a:effectRef>
          <a:fontRef idx="minor">
            <a:schemeClr val="tx1"/>
          </a:fontRef>
        </p:style>
      </p:cxnSp>
      <p:sp>
        <p:nvSpPr>
          <p:cNvPr id="144" name="Arrow: Bent 143"/>
          <p:cNvSpPr/>
          <p:nvPr/>
        </p:nvSpPr>
        <p:spPr>
          <a:xfrm rot="16200000">
            <a:off x="4255177" y="22411816"/>
            <a:ext cx="3750874" cy="956564"/>
          </a:xfrm>
          <a:prstGeom prst="bentArrow">
            <a:avLst>
              <a:gd name="adj1" fmla="val 31167"/>
              <a:gd name="adj2" fmla="val 25000"/>
              <a:gd name="adj3" fmla="val 40418"/>
              <a:gd name="adj4" fmla="val 56084"/>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41" name="Picture 40" descr="Image result for virtual machine"/>
          <p:cNvPicPr/>
          <p:nvPr/>
        </p:nvPicPr>
        <p:blipFill>
          <a:blip r:embed="rId12">
            <a:extLst>
              <a:ext uri="{28A0092B-C50C-407E-A947-70E740481C1C}">
                <a14:useLocalDpi xmlns:a14="http://schemas.microsoft.com/office/drawing/2010/main" val="0"/>
              </a:ext>
            </a:extLst>
          </a:blip>
          <a:srcRect/>
          <a:stretch>
            <a:fillRect/>
          </a:stretch>
        </p:blipFill>
        <p:spPr bwMode="auto">
          <a:xfrm>
            <a:off x="5173744" y="36920161"/>
            <a:ext cx="8870506" cy="3940131"/>
          </a:xfrm>
          <a:prstGeom prst="rect">
            <a:avLst/>
          </a:prstGeom>
          <a:noFill/>
          <a:ln>
            <a:noFill/>
          </a:ln>
        </p:spPr>
      </p:pic>
      <p:pic>
        <p:nvPicPr>
          <p:cNvPr id="14" name="Picture 13"/>
          <p:cNvPicPr>
            <a:picLocks noChangeAspect="1"/>
          </p:cNvPicPr>
          <p:nvPr/>
        </p:nvPicPr>
        <p:blipFill>
          <a:blip r:embed="rId13"/>
          <a:stretch>
            <a:fillRect/>
          </a:stretch>
        </p:blipFill>
        <p:spPr>
          <a:xfrm>
            <a:off x="24190198" y="7208969"/>
            <a:ext cx="7788402" cy="6018551"/>
          </a:xfrm>
          <a:prstGeom prst="rect">
            <a:avLst/>
          </a:prstGeom>
        </p:spPr>
      </p:pic>
      <p:sp>
        <p:nvSpPr>
          <p:cNvPr id="19" name="TextBox 18"/>
          <p:cNvSpPr txBox="1"/>
          <p:nvPr/>
        </p:nvSpPr>
        <p:spPr>
          <a:xfrm>
            <a:off x="18376489" y="13424164"/>
            <a:ext cx="3068247" cy="584775"/>
          </a:xfrm>
          <a:prstGeom prst="rect">
            <a:avLst/>
          </a:prstGeom>
          <a:noFill/>
        </p:spPr>
        <p:txBody>
          <a:bodyPr wrap="square" rtlCol="0">
            <a:spAutoFit/>
          </a:bodyPr>
          <a:lstStyle/>
          <a:p>
            <a:pPr algn="ctr"/>
            <a:r>
              <a:rPr lang="en-US" sz="3200" dirty="0"/>
              <a:t>AOT NODE</a:t>
            </a:r>
          </a:p>
        </p:txBody>
      </p:sp>
      <p:sp>
        <p:nvSpPr>
          <p:cNvPr id="22" name="TextBox 21"/>
          <p:cNvSpPr txBox="1"/>
          <p:nvPr/>
        </p:nvSpPr>
        <p:spPr>
          <a:xfrm>
            <a:off x="24625517" y="13440899"/>
            <a:ext cx="6917763" cy="584775"/>
          </a:xfrm>
          <a:prstGeom prst="rect">
            <a:avLst/>
          </a:prstGeom>
          <a:noFill/>
        </p:spPr>
        <p:txBody>
          <a:bodyPr wrap="square" rtlCol="0">
            <a:spAutoFit/>
          </a:bodyPr>
          <a:lstStyle/>
          <a:p>
            <a:pPr algn="ctr"/>
            <a:r>
              <a:rPr lang="en-US" sz="3200" dirty="0"/>
              <a:t>Compute Brain of AOT/Waggle Node</a:t>
            </a:r>
          </a:p>
        </p:txBody>
      </p:sp>
      <p:sp>
        <p:nvSpPr>
          <p:cNvPr id="2051" name="TextBox 2050"/>
          <p:cNvSpPr txBox="1"/>
          <p:nvPr/>
        </p:nvSpPr>
        <p:spPr>
          <a:xfrm>
            <a:off x="15989919" y="23621084"/>
            <a:ext cx="4196500" cy="584775"/>
          </a:xfrm>
          <a:prstGeom prst="rect">
            <a:avLst/>
          </a:prstGeom>
          <a:noFill/>
        </p:spPr>
        <p:txBody>
          <a:bodyPr wrap="square" rtlCol="0">
            <a:spAutoFit/>
          </a:bodyPr>
          <a:lstStyle/>
          <a:p>
            <a:pPr algn="ctr"/>
            <a:r>
              <a:rPr lang="en-US" sz="3200" dirty="0"/>
              <a:t>Host Machine</a:t>
            </a:r>
          </a:p>
        </p:txBody>
      </p:sp>
      <p:sp>
        <p:nvSpPr>
          <p:cNvPr id="2056" name="TextBox 2055"/>
          <p:cNvSpPr txBox="1"/>
          <p:nvPr/>
        </p:nvSpPr>
        <p:spPr>
          <a:xfrm>
            <a:off x="22566703" y="23532699"/>
            <a:ext cx="3534145" cy="584775"/>
          </a:xfrm>
          <a:prstGeom prst="rect">
            <a:avLst/>
          </a:prstGeom>
          <a:noFill/>
        </p:spPr>
        <p:txBody>
          <a:bodyPr wrap="square" rtlCol="0">
            <a:spAutoFit/>
          </a:bodyPr>
          <a:lstStyle/>
          <a:p>
            <a:pPr algn="ctr"/>
            <a:r>
              <a:rPr lang="en-US" sz="3200" dirty="0"/>
              <a:t>Beehive</a:t>
            </a:r>
          </a:p>
        </p:txBody>
      </p:sp>
      <p:sp>
        <p:nvSpPr>
          <p:cNvPr id="2057" name="TextBox 2056"/>
          <p:cNvSpPr txBox="1"/>
          <p:nvPr/>
        </p:nvSpPr>
        <p:spPr>
          <a:xfrm>
            <a:off x="28117936" y="23562174"/>
            <a:ext cx="4595334" cy="584775"/>
          </a:xfrm>
          <a:prstGeom prst="rect">
            <a:avLst/>
          </a:prstGeom>
          <a:noFill/>
        </p:spPr>
        <p:txBody>
          <a:bodyPr wrap="square" rtlCol="0">
            <a:spAutoFit/>
          </a:bodyPr>
          <a:lstStyle/>
          <a:p>
            <a:pPr algn="ctr"/>
            <a:r>
              <a:rPr lang="en-US" sz="3200" dirty="0"/>
              <a:t>Beehive Data Portal</a:t>
            </a:r>
          </a:p>
        </p:txBody>
      </p:sp>
      <p:pic>
        <p:nvPicPr>
          <p:cNvPr id="74" name="Picture 73"/>
          <p:cNvPicPr>
            <a:picLocks noChangeAspect="1"/>
          </p:cNvPicPr>
          <p:nvPr/>
        </p:nvPicPr>
        <p:blipFill>
          <a:blip r:embed="rId14"/>
          <a:stretch>
            <a:fillRect/>
          </a:stretch>
        </p:blipFill>
        <p:spPr>
          <a:xfrm>
            <a:off x="22455515" y="14503797"/>
            <a:ext cx="10286953" cy="5208030"/>
          </a:xfrm>
          <a:prstGeom prst="rect">
            <a:avLst/>
          </a:prstGeom>
        </p:spPr>
      </p:pic>
    </p:spTree>
    <p:extLst>
      <p:ext uri="{BB962C8B-B14F-4D97-AF65-F5344CB8AC3E}">
        <p14:creationId xmlns:p14="http://schemas.microsoft.com/office/powerpoint/2010/main" val="16208406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presentation_4x3 1-11-16">
  <a:themeElements>
    <a:clrScheme name="Argonne Scientific Posters">
      <a:dk1>
        <a:srgbClr val="47484A"/>
      </a:dk1>
      <a:lt1>
        <a:srgbClr val="FFFFFF"/>
      </a:lt1>
      <a:dk2>
        <a:srgbClr val="0082CA"/>
      </a:dk2>
      <a:lt2>
        <a:srgbClr val="F8B200"/>
      </a:lt2>
      <a:accent1>
        <a:srgbClr val="77B300"/>
      </a:accent1>
      <a:accent2>
        <a:srgbClr val="00609C"/>
      </a:accent2>
      <a:accent3>
        <a:srgbClr val="5B0091"/>
      </a:accent3>
      <a:accent4>
        <a:srgbClr val="FF7900"/>
      </a:accent4>
      <a:accent5>
        <a:srgbClr val="00A19C"/>
      </a:accent5>
      <a:accent6>
        <a:srgbClr val="CD202C"/>
      </a:accent6>
      <a:hlink>
        <a:srgbClr val="000000"/>
      </a:hlink>
      <a:folHlink>
        <a:srgbClr val="6666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presentation_4x3 1-11-16</Template>
  <TotalTime>4132</TotalTime>
  <Words>465</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Arial</vt:lpstr>
      <vt:lpstr>Calibri</vt:lpstr>
      <vt:lpstr>Wingdings</vt:lpstr>
      <vt:lpstr>presentation_4x3 1-11-16</vt:lpstr>
      <vt:lpstr>                         VIRTUAL NODE ENVIRONMENT            for the Waggle Attentive Sensing Platform</vt:lpstr>
    </vt:vector>
  </TitlesOfParts>
  <Company>M7Graphics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MJ</dc:creator>
  <cp:lastModifiedBy>Saikiran '</cp:lastModifiedBy>
  <cp:revision>224</cp:revision>
  <cp:lastPrinted>2016-03-15T21:49:00Z</cp:lastPrinted>
  <dcterms:created xsi:type="dcterms:W3CDTF">2016-01-12T15:59:02Z</dcterms:created>
  <dcterms:modified xsi:type="dcterms:W3CDTF">2017-07-21T05:19:13Z</dcterms:modified>
</cp:coreProperties>
</file>